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pos="574">
          <p15:clr>
            <a:srgbClr val="A4A3A4"/>
          </p15:clr>
        </p15:guide>
        <p15:guide id="5" pos="715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gd+zHEU8SzyZpg9umOs8T2aXyI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958" orient="horz"/>
        <p:guide pos="574"/>
        <p:guide pos="71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235466920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a235466920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a235466920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3546692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a23546692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a235466920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23546692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a23546692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a235466920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235466920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a235466920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a235466920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23546692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a23546692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a235466920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ae5e7ef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9ae5e7ef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84e9e6d9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784e9e6d9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784e9e6d95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5766f31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a5766f31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a5766f31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" name="Google Shape;2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8a9940ef08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g8a9940ef08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9ae5e7ef5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g9ae5e7ef5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g9ae5e7ef5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d56ab3c3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ad56ab3c3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ad56ab3c3c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84e9e6d95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784e9e6d95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g784e9e6d95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23546692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a23546692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84e9e6d95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784e9e6d95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784e9e6d95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3546692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a23546692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a23546692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26"/>
          <p:cNvSpPr/>
          <p:nvPr/>
        </p:nvSpPr>
        <p:spPr>
          <a:xfrm rot="-5400000">
            <a:off x="11112000" y="5778000"/>
            <a:ext cx="1080000" cy="108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"/>
          <p:cNvSpPr txBox="1"/>
          <p:nvPr/>
        </p:nvSpPr>
        <p:spPr>
          <a:xfrm>
            <a:off x="936900" y="1851700"/>
            <a:ext cx="10318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실시간 엘리베이터 </a:t>
            </a:r>
            <a:endParaRPr b="0" i="0" sz="5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모니터링 및 추천 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4186898" y="4302491"/>
            <a:ext cx="3818100" cy="3912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CS1415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5197100" y="4862200"/>
            <a:ext cx="2411100" cy="1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2014112111 김태균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2015112112 이윤호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2014112031 이도현 발표자</a:t>
            </a:r>
            <a:endParaRPr b="1"/>
          </a:p>
        </p:txBody>
      </p:sp>
      <p:sp>
        <p:nvSpPr>
          <p:cNvPr id="21" name="Google Shape;21;p1"/>
          <p:cNvSpPr txBox="1"/>
          <p:nvPr/>
        </p:nvSpPr>
        <p:spPr>
          <a:xfrm>
            <a:off x="9804800" y="254500"/>
            <a:ext cx="2183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컴퓨터공학종합설계2_04</a:t>
            </a:r>
            <a:endParaRPr b="1"/>
          </a:p>
        </p:txBody>
      </p:sp>
      <p:sp>
        <p:nvSpPr>
          <p:cNvPr id="22" name="Google Shape;22;p1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1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35466920_0_22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추진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a235466920_0_22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a235466920_0_22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a235466920_0_22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내부 혼잡도 계산</a:t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ga235466920_0_22"/>
          <p:cNvGrpSpPr/>
          <p:nvPr/>
        </p:nvGrpSpPr>
        <p:grpSpPr>
          <a:xfrm>
            <a:off x="2657850" y="5367525"/>
            <a:ext cx="6876300" cy="1399100"/>
            <a:chOff x="2657850" y="5367525"/>
            <a:chExt cx="6876300" cy="1399100"/>
          </a:xfrm>
        </p:grpSpPr>
        <p:sp>
          <p:nvSpPr>
            <p:cNvPr id="138" name="Google Shape;138;ga235466920_0_22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a235466920_0_22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ko-KR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엘리베이터 내부 출입 인원에 따라서 내부 혼잡도를 계산</a:t>
              </a:r>
              <a:br>
                <a:rPr b="1" i="0" lang="ko-KR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ko-KR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엘리베이터가 이동하며 인원이 타고 내릴 때 마다 남은 인원의 </a:t>
              </a:r>
              <a:br>
                <a:rPr b="1" i="0" lang="ko-KR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ko-KR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하차 예측 확률을 계속해서 재설정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0" name="Google Shape;140;ga23546692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375" y="1387025"/>
            <a:ext cx="6876300" cy="38909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a235466920_0_22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10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42" name="Google Shape;142;ga235466920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375" y="1387025"/>
            <a:ext cx="6876300" cy="38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a235466920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5375" y="1387025"/>
            <a:ext cx="6876300" cy="38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a235466920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5375" y="1387025"/>
            <a:ext cx="6876300" cy="38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235466920_0_31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추진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a235466920_0_31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a235466920_0_3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a235466920_0_3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외부 혼잡도 계산</a:t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ga235466920_0_31"/>
          <p:cNvGrpSpPr/>
          <p:nvPr/>
        </p:nvGrpSpPr>
        <p:grpSpPr>
          <a:xfrm>
            <a:off x="2657850" y="5367525"/>
            <a:ext cx="6876300" cy="1399100"/>
            <a:chOff x="2657850" y="5367525"/>
            <a:chExt cx="6876300" cy="1399100"/>
          </a:xfrm>
        </p:grpSpPr>
        <p:sp>
          <p:nvSpPr>
            <p:cNvPr id="155" name="Google Shape;155;ga235466920_0_31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a235466920_0_31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특정 시간대의 특정 층에서 몇 명의 인원이 호출 요청을 이루고 탑승을 하는 지에 대한 과거의 데이터의 축적을 활용하여 Lookup table 을 만들어주어 예상 대기 시간 제공에 활용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" name="Google Shape;157;ga235466920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26" y="2079476"/>
            <a:ext cx="4129533" cy="22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a235466920_0_31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11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59" name="Google Shape;159;ga235466920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225" y="1520813"/>
            <a:ext cx="4129524" cy="322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235466920_0_40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추진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a235466920_0_4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a235466920_0_4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a235466920_0_4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Simulator</a:t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ga235466920_0_40"/>
          <p:cNvGrpSpPr/>
          <p:nvPr/>
        </p:nvGrpSpPr>
        <p:grpSpPr>
          <a:xfrm>
            <a:off x="2657850" y="5367525"/>
            <a:ext cx="6876300" cy="1399100"/>
            <a:chOff x="2657850" y="5367525"/>
            <a:chExt cx="6876300" cy="1399100"/>
          </a:xfrm>
        </p:grpSpPr>
        <p:sp>
          <p:nvSpPr>
            <p:cNvPr id="170" name="Google Shape;170;ga235466920_0_40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a235466920_0_40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엘리베이터의 현 위치와 외부 호출에 대한 정보를 실시간으로 출력할 수 있는 시뮬레이터 구현</a:t>
              </a:r>
              <a:b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내부 혼잡도를 시뮬레이터에 적용 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" name="Google Shape;172;ga235466920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699" y="1520825"/>
            <a:ext cx="3364049" cy="29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a235466920_0_40"/>
          <p:cNvSpPr txBox="1"/>
          <p:nvPr/>
        </p:nvSpPr>
        <p:spPr>
          <a:xfrm>
            <a:off x="2920000" y="4840500"/>
            <a:ext cx="2571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[Elevator Simulator]</a:t>
            </a:r>
            <a:endParaRPr/>
          </a:p>
        </p:txBody>
      </p:sp>
      <p:sp>
        <p:nvSpPr>
          <p:cNvPr id="174" name="Google Shape;174;ga235466920_0_40"/>
          <p:cNvSpPr txBox="1"/>
          <p:nvPr/>
        </p:nvSpPr>
        <p:spPr>
          <a:xfrm>
            <a:off x="7626575" y="4840500"/>
            <a:ext cx="3725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[Elevator Simulator process state diagram]</a:t>
            </a:r>
            <a:endParaRPr/>
          </a:p>
        </p:txBody>
      </p:sp>
      <p:sp>
        <p:nvSpPr>
          <p:cNvPr id="175" name="Google Shape;175;ga235466920_0_40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12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76" name="Google Shape;176;ga235466920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525" y="1556737"/>
            <a:ext cx="5819775" cy="32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235466920_0_49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추진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a235466920_0_49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a235466920_0_49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a235466920_0_49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a235466920_0_49"/>
          <p:cNvSpPr txBox="1"/>
          <p:nvPr/>
        </p:nvSpPr>
        <p:spPr>
          <a:xfrm>
            <a:off x="1971400" y="1459050"/>
            <a:ext cx="87315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ga235466920_0_49"/>
          <p:cNvGrpSpPr/>
          <p:nvPr/>
        </p:nvGrpSpPr>
        <p:grpSpPr>
          <a:xfrm>
            <a:off x="2657850" y="5367525"/>
            <a:ext cx="6876300" cy="1399100"/>
            <a:chOff x="2657850" y="5367525"/>
            <a:chExt cx="6876300" cy="1399100"/>
          </a:xfrm>
        </p:grpSpPr>
        <p:sp>
          <p:nvSpPr>
            <p:cNvPr id="188" name="Google Shape;188;ga235466920_0_49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a235466920_0_49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사용자가 내/외부 혼잡도 기준으로 어플리케이션 단에서 예상 도착 시간, 내부 인원을 제공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0" name="Google Shape;190;ga235466920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350" y="1161537"/>
            <a:ext cx="2030900" cy="40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a235466920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150" y="1161524"/>
            <a:ext cx="2030900" cy="40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235466920_0_49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13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3" name="Google Shape;193;ga235466920_0_49"/>
          <p:cNvSpPr txBox="1"/>
          <p:nvPr/>
        </p:nvSpPr>
        <p:spPr>
          <a:xfrm>
            <a:off x="3320375" y="2335549"/>
            <a:ext cx="1849800" cy="5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a235466920_0_49"/>
          <p:cNvSpPr txBox="1"/>
          <p:nvPr/>
        </p:nvSpPr>
        <p:spPr>
          <a:xfrm>
            <a:off x="6285625" y="3599672"/>
            <a:ext cx="1849800" cy="103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235466920_0_58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추진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a235466920_0_58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a235466920_0_58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a235466920_0_58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a235466920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4675" y="1387025"/>
            <a:ext cx="4595625" cy="44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a235466920_0_58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14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ae5e7ef51_0_0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9ae5e7ef51_0_0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결과 및 </a:t>
            </a: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기대 효과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9ae5e7ef51_0_0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15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84e9e6d95_0_11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결과 및 기대효과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784e9e6d95_0_11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3</a:t>
            </a: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784e9e6d95_0_1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784e9e6d95_0_1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2F"/>
                </a:solidFill>
              </a:rPr>
              <a:t>최종 결과</a:t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784e9e6d95_0_11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16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23" name="Google Shape;223;g784e9e6d9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50" y="1520825"/>
            <a:ext cx="2499750" cy="49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784e9e6d95_0_11"/>
          <p:cNvSpPr txBox="1"/>
          <p:nvPr/>
        </p:nvSpPr>
        <p:spPr>
          <a:xfrm>
            <a:off x="1878825" y="2911649"/>
            <a:ext cx="2112900" cy="5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84e9e6d95_0_11"/>
          <p:cNvSpPr txBox="1"/>
          <p:nvPr/>
        </p:nvSpPr>
        <p:spPr>
          <a:xfrm>
            <a:off x="1878825" y="4537451"/>
            <a:ext cx="2112900" cy="38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g784e9e6d95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400" y="1387025"/>
            <a:ext cx="6240267" cy="3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784e9e6d95_0_11"/>
          <p:cNvSpPr txBox="1"/>
          <p:nvPr/>
        </p:nvSpPr>
        <p:spPr>
          <a:xfrm>
            <a:off x="6096000" y="4918050"/>
            <a:ext cx="55950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초기 상태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  - 1호기: 4층, 2명 탐 (8층, 13층) 올라감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  - 2호기: 13층, 1명 탐(1층) 내려감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  - 3호기: 1층, 0명 탐 멈춤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  - 4호기: 5층, 2명 탐(6층, 13층) 올라감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5766f3112_0_0"/>
          <p:cNvSpPr txBox="1"/>
          <p:nvPr/>
        </p:nvSpPr>
        <p:spPr>
          <a:xfrm>
            <a:off x="1026525" y="437400"/>
            <a:ext cx="748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결과 및 </a:t>
            </a: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기대 효과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a5766f3112_0_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a5766f3112_0_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a5766f3112_0_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a5766f3112_0_0"/>
          <p:cNvSpPr txBox="1"/>
          <p:nvPr/>
        </p:nvSpPr>
        <p:spPr>
          <a:xfrm>
            <a:off x="987550" y="960650"/>
            <a:ext cx="424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a5766f3112_0_0"/>
          <p:cNvSpPr txBox="1"/>
          <p:nvPr/>
        </p:nvSpPr>
        <p:spPr>
          <a:xfrm>
            <a:off x="1328250" y="1808800"/>
            <a:ext cx="95355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엘리베이터 사용자에게 </a:t>
            </a:r>
            <a:r>
              <a:rPr b="1" i="0" lang="ko-KR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대기 시간 및 혼잡도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알려주어 효율적인 엘리베이터 선택을 유도한다. </a:t>
            </a:r>
            <a:b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결과적으로 기존 엘리베이터 사용자들이 비효율적인 엘리베이터 탑승으로 인해 낭비되었던 시간을 줄여주어 </a:t>
            </a:r>
            <a:r>
              <a:rPr b="1" i="0" lang="ko-KR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사용자의 편의성을 개선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하였다.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a5766f3112_0_0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17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40" name="Google Shape;240;ga5766f3112_0_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2F"/>
                </a:solidFill>
              </a:rPr>
              <a:t>결론 및 기대효과</a:t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/>
        </p:nvSpPr>
        <p:spPr>
          <a:xfrm>
            <a:off x="1606056" y="24023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1606039" y="4264400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4929119" y="24023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7532950" y="4264400"/>
            <a:ext cx="34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 효과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4819352" y="658450"/>
            <a:ext cx="255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2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5014614" y="1243148"/>
            <a:ext cx="216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3"/>
          <p:cNvSpPr txBox="1"/>
          <p:nvPr/>
        </p:nvSpPr>
        <p:spPr>
          <a:xfrm>
            <a:off x="8252206" y="2402301"/>
            <a:ext cx="2012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115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4834314" y="4264400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추진 내용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2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a9940ef08_0_70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8a9940ef08_0_70"/>
          <p:cNvSpPr/>
          <p:nvPr/>
        </p:nvSpPr>
        <p:spPr>
          <a:xfrm>
            <a:off x="4000499" y="319229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8a9940ef08_0_70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3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9ae5e7ef51_0_10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9ae5e7ef51_0_1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9ae5e7ef51_0_1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9ae5e7ef51_0_10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g9ae5e7ef5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100" y="1006925"/>
            <a:ext cx="8078611" cy="8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9ae5e7ef5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387" y="1642375"/>
            <a:ext cx="5547224" cy="410344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9ae5e7ef51_0_10"/>
          <p:cNvSpPr txBox="1"/>
          <p:nvPr/>
        </p:nvSpPr>
        <p:spPr>
          <a:xfrm>
            <a:off x="3322375" y="2811686"/>
            <a:ext cx="1294200" cy="1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9ae5e7ef51_0_10"/>
          <p:cNvSpPr txBox="1"/>
          <p:nvPr/>
        </p:nvSpPr>
        <p:spPr>
          <a:xfrm>
            <a:off x="3188025" y="4796850"/>
            <a:ext cx="4446900" cy="27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9ae5e7ef51_0_10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4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7" name="Google Shape;57;g9ae5e7ef51_0_10"/>
          <p:cNvSpPr txBox="1"/>
          <p:nvPr/>
        </p:nvSpPr>
        <p:spPr>
          <a:xfrm>
            <a:off x="3079275" y="1009477"/>
            <a:ext cx="1548600" cy="37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9ae5e7ef51_0_10"/>
          <p:cNvSpPr txBox="1"/>
          <p:nvPr/>
        </p:nvSpPr>
        <p:spPr>
          <a:xfrm>
            <a:off x="8076525" y="3007275"/>
            <a:ext cx="721500" cy="27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9ae5e7ef51_0_10"/>
          <p:cNvSpPr txBox="1"/>
          <p:nvPr/>
        </p:nvSpPr>
        <p:spPr>
          <a:xfrm>
            <a:off x="2299075" y="5816200"/>
            <a:ext cx="8737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-KR" sz="1200"/>
              <a:t>조지원,</a:t>
            </a:r>
            <a:r>
              <a:rPr i="1" lang="ko-KR" sz="1200"/>
              <a:t>” 승강기 70만대 시대...고층 빌딩 늘어나며 엘리베이터 매출 '수직 상승' ”</a:t>
            </a:r>
            <a:r>
              <a:rPr lang="ko-KR" sz="1200"/>
              <a:t>,&lt;조선비즈&gt;, 2019.07.13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d56ab3c3c_0_5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ad56ab3c3c_0_5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ad56ab3c3c_0_5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ad56ab3c3c_0_5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ad56ab3c3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50" y="1006925"/>
            <a:ext cx="5240979" cy="3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ad56ab3c3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850" y="1433307"/>
            <a:ext cx="4952553" cy="4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ad56ab3c3c_0_5"/>
          <p:cNvSpPr txBox="1"/>
          <p:nvPr/>
        </p:nvSpPr>
        <p:spPr>
          <a:xfrm>
            <a:off x="738425" y="4085350"/>
            <a:ext cx="5069400" cy="2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gad56ab3c3c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225" y="1207700"/>
            <a:ext cx="4668250" cy="49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ad56ab3c3c_0_5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5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4" name="Google Shape;74;gad56ab3c3c_0_5"/>
          <p:cNvSpPr txBox="1"/>
          <p:nvPr/>
        </p:nvSpPr>
        <p:spPr>
          <a:xfrm>
            <a:off x="169875" y="5827050"/>
            <a:ext cx="6782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-KR" sz="1200"/>
              <a:t>박응구, ” </a:t>
            </a:r>
            <a:r>
              <a:rPr i="1" lang="ko-KR" sz="1200"/>
              <a:t>건물의 가치를 높여주는 승강기 어떻게 가능한가</a:t>
            </a:r>
            <a:r>
              <a:rPr lang="ko-KR" sz="1200"/>
              <a:t> ”,&lt;한국아파트신문&gt;, 2015.09.02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84e9e6d95_0_74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2F"/>
                </a:solidFill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784e9e6d95_0_74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00002F"/>
                </a:solidFill>
              </a:rPr>
              <a:t>1</a:t>
            </a: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784e9e6d95_0_74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784e9e6d95_0_74"/>
          <p:cNvSpPr txBox="1"/>
          <p:nvPr/>
        </p:nvSpPr>
        <p:spPr>
          <a:xfrm>
            <a:off x="2051775" y="1438875"/>
            <a:ext cx="87315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g784e9e6d95_0_74"/>
          <p:cNvGrpSpPr/>
          <p:nvPr/>
        </p:nvGrpSpPr>
        <p:grpSpPr>
          <a:xfrm>
            <a:off x="2711500" y="5430625"/>
            <a:ext cx="6876300" cy="1399100"/>
            <a:chOff x="2657850" y="5367525"/>
            <a:chExt cx="6876300" cy="1399100"/>
          </a:xfrm>
        </p:grpSpPr>
        <p:sp>
          <p:nvSpPr>
            <p:cNvPr id="85" name="Google Shape;85;g784e9e6d95_0_74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784e9e6d95_0_74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-KR" sz="1700">
                  <a:solidFill>
                    <a:schemeClr val="dk1"/>
                  </a:solidFill>
                </a:rPr>
                <a:t>궁극적으로 사용자에게 효율적인 엘리베이터 선택을 유도하여 사용자의 편의성을 제공</a:t>
              </a:r>
              <a:endParaRPr b="1" sz="17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</a:endParaRPr>
            </a:p>
          </p:txBody>
        </p:sp>
      </p:grpSp>
      <p:sp>
        <p:nvSpPr>
          <p:cNvPr id="87" name="Google Shape;87;g784e9e6d95_0_74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6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88" name="Google Shape;88;g784e9e6d95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850" y="1490725"/>
            <a:ext cx="11620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784e9e6d95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313" y="3121400"/>
            <a:ext cx="1381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784e9e6d95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900" y="2490428"/>
            <a:ext cx="1143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784e9e6d95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3125" y="2142200"/>
            <a:ext cx="1682675" cy="16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235466920_0_6"/>
          <p:cNvSpPr txBox="1"/>
          <p:nvPr/>
        </p:nvSpPr>
        <p:spPr>
          <a:xfrm>
            <a:off x="4000500" y="2472873"/>
            <a:ext cx="42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4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a235466920_0_6"/>
          <p:cNvSpPr/>
          <p:nvPr/>
        </p:nvSpPr>
        <p:spPr>
          <a:xfrm>
            <a:off x="4000499" y="3192291"/>
            <a:ext cx="4200000" cy="4734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추진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a235466920_0_6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7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84e9e6d95_0_96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추진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784e9e6d95_0_96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784e9e6d95_0_96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784e9e6d95_0_96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2F"/>
                </a:solidFill>
              </a:rPr>
              <a:t>문제 해결 방안</a:t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784e9e6d95_0_96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8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09" name="Google Shape;109;g784e9e6d95_0_96"/>
          <p:cNvSpPr txBox="1"/>
          <p:nvPr/>
        </p:nvSpPr>
        <p:spPr>
          <a:xfrm>
            <a:off x="3592575" y="1387025"/>
            <a:ext cx="55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0" name="Google Shape;110;g784e9e6d95_0_96"/>
          <p:cNvSpPr txBox="1"/>
          <p:nvPr/>
        </p:nvSpPr>
        <p:spPr>
          <a:xfrm>
            <a:off x="3199125" y="2213650"/>
            <a:ext cx="55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-KR" sz="1600"/>
              <a:t>엘리베이터 내부 및 외부의 인원을 산정하여 혼잡도 및 예상 대기 시간을 도출하는 알고리즘 개발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-KR" sz="1600"/>
              <a:t>위의 알고리즘을 가시적으로 확인하고 테스트 및 수정, 보완을 할 수 있는 시뮬레이터 구현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-KR" sz="1600"/>
              <a:t>사용자가 출발 층과 목적 층을 입력하였을 때에 혼잡도 및 예상 대기 시간을 제공해주는 모바일 어플리케이션 개발</a:t>
            </a:r>
            <a:endParaRPr b="1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235466920_0_11"/>
          <p:cNvSpPr txBox="1"/>
          <p:nvPr/>
        </p:nvSpPr>
        <p:spPr>
          <a:xfrm>
            <a:off x="1026525" y="437400"/>
            <a:ext cx="777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프로젝트 추진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a235466920_0_11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b="0" i="0" sz="24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a235466920_0_1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a235466920_0_11"/>
          <p:cNvSpPr txBox="1"/>
          <p:nvPr/>
        </p:nvSpPr>
        <p:spPr>
          <a:xfrm>
            <a:off x="1026521" y="1006928"/>
            <a:ext cx="5069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CCTV 출입 인원 계수</a:t>
            </a:r>
            <a:endParaRPr b="0" i="0" sz="1800" u="none" cap="none" strike="noStrike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a235466920_0_11"/>
          <p:cNvSpPr txBox="1"/>
          <p:nvPr/>
        </p:nvSpPr>
        <p:spPr>
          <a:xfrm>
            <a:off x="1730300" y="1490725"/>
            <a:ext cx="87315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ga235466920_0_11"/>
          <p:cNvGrpSpPr/>
          <p:nvPr/>
        </p:nvGrpSpPr>
        <p:grpSpPr>
          <a:xfrm>
            <a:off x="2657850" y="5367525"/>
            <a:ext cx="6876300" cy="1399100"/>
            <a:chOff x="2657850" y="5367525"/>
            <a:chExt cx="6876300" cy="1399100"/>
          </a:xfrm>
        </p:grpSpPr>
        <p:sp>
          <p:nvSpPr>
            <p:cNvPr id="122" name="Google Shape;122;ga235466920_0_11"/>
            <p:cNvSpPr/>
            <p:nvPr/>
          </p:nvSpPr>
          <p:spPr>
            <a:xfrm>
              <a:off x="2977950" y="5367525"/>
              <a:ext cx="6236100" cy="549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a235466920_0_11"/>
            <p:cNvSpPr txBox="1"/>
            <p:nvPr/>
          </p:nvSpPr>
          <p:spPr>
            <a:xfrm>
              <a:off x="2657850" y="5532125"/>
              <a:ext cx="68763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엘리베이터 내부의 CCTV 영상 데이터를 활용하여 실시간으로 </a:t>
              </a:r>
              <a:endPara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출입 인원을 계수(</a:t>
              </a:r>
              <a:r>
                <a:rPr b="1" lang="ko-KR" sz="1700">
                  <a:solidFill>
                    <a:schemeClr val="dk1"/>
                  </a:solidFill>
                </a:rPr>
                <a:t>Counting)</a:t>
              </a:r>
              <a: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b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ko-KR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각 인원에 id를 부여하여 인덱싱</a:t>
              </a:r>
              <a:endParaRPr b="1" i="0" sz="21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ga235466920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47" y="2141272"/>
            <a:ext cx="3696050" cy="21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a235466920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3200" y="2136325"/>
            <a:ext cx="3696050" cy="21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a235466920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8650" y="2133337"/>
            <a:ext cx="3696049" cy="212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a235466920_0_11"/>
          <p:cNvSpPr txBox="1"/>
          <p:nvPr/>
        </p:nvSpPr>
        <p:spPr>
          <a:xfrm>
            <a:off x="11352225" y="6349050"/>
            <a:ext cx="85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9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2017-05-29T09:12:16Z</dcterms:created>
  <dc:creator>hyeran kang</dc:creator>
</cp:coreProperties>
</file>